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7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8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9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1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3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1" r:id="rId4"/>
    <p:sldId id="266" r:id="rId5"/>
    <p:sldId id="262" r:id="rId6"/>
    <p:sldId id="285" r:id="rId7"/>
    <p:sldId id="286" r:id="rId8"/>
    <p:sldId id="263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64" r:id="rId20"/>
    <p:sldId id="275" r:id="rId21"/>
    <p:sldId id="268" r:id="rId22"/>
    <p:sldId id="297" r:id="rId23"/>
    <p:sldId id="277" r:id="rId24"/>
    <p:sldId id="298" r:id="rId25"/>
    <p:sldId id="25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6D16278-EEE2-41EB-9157-CD09CC50B692}">
          <p14:sldIdLst>
            <p14:sldId id="256"/>
            <p14:sldId id="259"/>
            <p14:sldId id="261"/>
            <p14:sldId id="266"/>
            <p14:sldId id="262"/>
            <p14:sldId id="285"/>
            <p14:sldId id="286"/>
            <p14:sldId id="26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64"/>
            <p14:sldId id="275"/>
            <p14:sldId id="268"/>
            <p14:sldId id="297"/>
            <p14:sldId id="277"/>
            <p14:sldId id="29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24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1986767"/>
        <c:axId val="1782840943"/>
      </c:barChart>
      <c:catAx>
        <c:axId val="301986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82840943"/>
        <c:crosses val="autoZero"/>
        <c:auto val="1"/>
        <c:lblAlgn val="ctr"/>
        <c:lblOffset val="100"/>
        <c:noMultiLvlLbl val="0"/>
      </c:catAx>
      <c:valAx>
        <c:axId val="17828409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198676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0.23422</cdr:y>
    </cdr:from>
    <cdr:to>
      <cdr:x>1</cdr:x>
      <cdr:y>0.85748</cdr:y>
    </cdr:to>
    <cdr:pic>
      <cdr:nvPicPr>
        <cdr:cNvPr id="2" name="圖片 1" descr="一張含有 文字, 數字, 字型, 軟體 的圖片&#10;&#10;自動產生的描述">
          <a:extLst xmlns:a="http://schemas.openxmlformats.org/drawingml/2006/main">
            <a:ext uri="{FF2B5EF4-FFF2-40B4-BE49-F238E27FC236}">
              <a16:creationId xmlns:a16="http://schemas.microsoft.com/office/drawing/2014/main" id="{BB435AF9-D6EB-9C8D-8F15-4BBDE7E88A1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1026670"/>
          <a:ext cx="7191214" cy="2731971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79D3C-C8CE-4A44-AFD6-32C4B334427C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E0EFF-5447-4A2D-B65E-7494ED7D86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033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78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942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925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31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17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917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046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283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21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751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0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0EFF-5447-4A2D-B65E-7494ED7D86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1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6205-F89F-419C-8816-0D1A0C91A54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6414-1A92-4F11-AA8D-74668997A6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16205-F89F-419C-8816-0D1A0C91A54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26414-1A92-4F11-AA8D-74668997A6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4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9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44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9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9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4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9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74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81.xml"/><Relationship Id="rId7" Type="http://schemas.openxmlformats.org/officeDocument/2006/relationships/image" Target="../media/image18.jpe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20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2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chart" Target="../charts/char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tags" Target="../tags/tag29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4148" y="1151022"/>
            <a:ext cx="9983705" cy="4555956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25053" y="1513755"/>
            <a:ext cx="8486273" cy="391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pic>
        <p:nvPicPr>
          <p:cNvPr id="2" name="久石譲 (Joe Hisaishi) - The Rain (雨) (《菊次郎的夏天》电影插曲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07896" y="1759858"/>
            <a:ext cx="609600" cy="609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48523" y="2359805"/>
            <a:ext cx="2852063" cy="1015663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以中山大學工作流程平台分析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地方小吃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21776" y="3476201"/>
            <a:ext cx="63484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社群媒體分析                                    第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組期末專案報告</a:t>
            </a:r>
            <a:endParaRPr lang="en-US" altLang="zh-CN" sz="2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黃三益教授       </a:t>
            </a:r>
            <a:r>
              <a:rPr lang="en-US" altLang="zh-TW" sz="1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N104220009</a:t>
            </a:r>
            <a:r>
              <a:rPr lang="zh-TW" altLang="en-US" sz="1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周嵩智</a:t>
            </a:r>
            <a:r>
              <a:rPr lang="en-US" altLang="zh-TW" sz="1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/N104220010</a:t>
            </a:r>
            <a:r>
              <a:rPr lang="zh-TW" altLang="en-US" sz="1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吳尚蓉</a:t>
            </a:r>
            <a:endParaRPr lang="en-US" altLang="zh-TW" sz="14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N104220024</a:t>
            </a:r>
            <a:r>
              <a:rPr lang="zh-TW" altLang="en-US" sz="1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林素芬</a:t>
            </a:r>
            <a:r>
              <a:rPr lang="en-US" altLang="zh-TW" sz="1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/N104220026</a:t>
            </a:r>
            <a:r>
              <a:rPr lang="zh-TW" altLang="en-US" sz="1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陳嬿雅</a:t>
            </a:r>
          </a:p>
          <a:p>
            <a:endParaRPr lang="zh-CN" altLang="en-US" sz="2800" b="1" dirty="0">
              <a:solidFill>
                <a:schemeClr val="accent2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3897" y="4592619"/>
            <a:ext cx="24042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2023/6/12</a:t>
            </a:r>
            <a:endParaRPr lang="zh-CN" altLang="en-US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35126" y="4777285"/>
            <a:ext cx="148980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667068" y="4777285"/>
            <a:ext cx="148980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56"/>
    </mc:Choice>
    <mc:Fallback xmlns="">
      <p:transition advTm="2756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TW" altLang="en-US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視覺化</a:t>
              </a:r>
              <a:endParaRPr lang="zh-CN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3.2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主題分佈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DDF1AE-7F41-60DB-1FB3-47B14B163DF0}"/>
              </a:ext>
            </a:extLst>
          </p:cNvPr>
          <p:cNvSpPr/>
          <p:nvPr/>
        </p:nvSpPr>
        <p:spPr>
          <a:xfrm>
            <a:off x="4308692" y="1546279"/>
            <a:ext cx="7457496" cy="41926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圖片 11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7877C328-7633-01F5-AAF8-4EE0D8C8C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3098" y="1251069"/>
            <a:ext cx="7268159" cy="48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0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TW" altLang="en-US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視覺化</a:t>
              </a:r>
              <a:endParaRPr lang="zh-CN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3.2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討論度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DDF1AE-7F41-60DB-1FB3-47B14B163DF0}"/>
              </a:ext>
            </a:extLst>
          </p:cNvPr>
          <p:cNvSpPr/>
          <p:nvPr/>
        </p:nvSpPr>
        <p:spPr>
          <a:xfrm>
            <a:off x="4308692" y="1088572"/>
            <a:ext cx="7377880" cy="52077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圖片 10" descr="一張含有 文字, 螢幕擷取畫面, 繪圖, 圖表 的圖片&#10;&#10;自動產生的描述">
            <a:extLst>
              <a:ext uri="{FF2B5EF4-FFF2-40B4-BE49-F238E27FC236}">
                <a16:creationId xmlns:a16="http://schemas.microsoft.com/office/drawing/2014/main" id="{EE5F0BD0-F6FA-2C5B-06C4-E495ADA3F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934" y="1204024"/>
            <a:ext cx="7935070" cy="49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TW" altLang="en-US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視覺化</a:t>
              </a:r>
              <a:endParaRPr lang="zh-CN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3.2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情緒趨勢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DDF1AE-7F41-60DB-1FB3-47B14B163DF0}"/>
              </a:ext>
            </a:extLst>
          </p:cNvPr>
          <p:cNvSpPr/>
          <p:nvPr/>
        </p:nvSpPr>
        <p:spPr>
          <a:xfrm>
            <a:off x="3633281" y="862014"/>
            <a:ext cx="7739781" cy="5217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圖片 8" descr="一張含有 文字, 螢幕擷取畫面, 繪圖, 圖表 的圖片&#10;&#10;自動產生的描述">
            <a:extLst>
              <a:ext uri="{FF2B5EF4-FFF2-40B4-BE49-F238E27FC236}">
                <a16:creationId xmlns:a16="http://schemas.microsoft.com/office/drawing/2014/main" id="{38A11FC0-BDF4-B87B-9B60-B86058F1A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421" y="1004377"/>
            <a:ext cx="8351160" cy="5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主題模型</a:t>
              </a:r>
              <a:endParaRPr lang="zh-CN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3.3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1: </a:t>
            </a: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餐廳情報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9" name="圖片 8" descr="一張含有 文字, 螢幕擷取畫面, 圖表, 圓形 的圖片&#10;&#10;自動產生的描述">
            <a:extLst>
              <a:ext uri="{FF2B5EF4-FFF2-40B4-BE49-F238E27FC236}">
                <a16:creationId xmlns:a16="http://schemas.microsoft.com/office/drawing/2014/main" id="{03C24D48-6EB0-6EC9-AD40-C897127B8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464" y="827864"/>
            <a:ext cx="7941945" cy="5607050"/>
          </a:xfrm>
          <a:prstGeom prst="rect">
            <a:avLst/>
          </a:prstGeom>
        </p:spPr>
      </p:pic>
      <p:sp>
        <p:nvSpPr>
          <p:cNvPr id="12" name="KSO_Shape">
            <a:extLst>
              <a:ext uri="{FF2B5EF4-FFF2-40B4-BE49-F238E27FC236}">
                <a16:creationId xmlns:a16="http://schemas.microsoft.com/office/drawing/2014/main" id="{F3628F4F-CE80-CE38-859C-6C2B5A4842D8}"/>
              </a:ext>
            </a:extLst>
          </p:cNvPr>
          <p:cNvSpPr/>
          <p:nvPr/>
        </p:nvSpPr>
        <p:spPr>
          <a:xfrm>
            <a:off x="3317934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4A5C716F-B28A-6BEE-3928-AF19802BC25B}"/>
              </a:ext>
            </a:extLst>
          </p:cNvPr>
          <p:cNvSpPr/>
          <p:nvPr/>
        </p:nvSpPr>
        <p:spPr>
          <a:xfrm rot="10800000">
            <a:off x="10689776" y="5767686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EA11911C-17D1-4D0C-47B0-A4A89A0E7E57}"/>
              </a:ext>
            </a:extLst>
          </p:cNvPr>
          <p:cNvSpPr/>
          <p:nvPr/>
        </p:nvSpPr>
        <p:spPr>
          <a:xfrm rot="16200000">
            <a:off x="3317933" y="5767686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849524BD-9AAD-2E9E-5C09-17848EDDEEC8}"/>
              </a:ext>
            </a:extLst>
          </p:cNvPr>
          <p:cNvSpPr/>
          <p:nvPr/>
        </p:nvSpPr>
        <p:spPr>
          <a:xfrm rot="5400000">
            <a:off x="10689776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主題模型</a:t>
              </a:r>
              <a:endParaRPr lang="zh-CN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3.3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2: </a:t>
            </a: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美食新聞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F3628F4F-CE80-CE38-859C-6C2B5A4842D8}"/>
              </a:ext>
            </a:extLst>
          </p:cNvPr>
          <p:cNvSpPr/>
          <p:nvPr/>
        </p:nvSpPr>
        <p:spPr>
          <a:xfrm>
            <a:off x="3317934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4A5C716F-B28A-6BEE-3928-AF19802BC25B}"/>
              </a:ext>
            </a:extLst>
          </p:cNvPr>
          <p:cNvSpPr/>
          <p:nvPr/>
        </p:nvSpPr>
        <p:spPr>
          <a:xfrm rot="10800000">
            <a:off x="10689776" y="5767686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EA11911C-17D1-4D0C-47B0-A4A89A0E7E57}"/>
              </a:ext>
            </a:extLst>
          </p:cNvPr>
          <p:cNvSpPr/>
          <p:nvPr/>
        </p:nvSpPr>
        <p:spPr>
          <a:xfrm rot="16200000">
            <a:off x="3317933" y="5767686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849524BD-9AAD-2E9E-5C09-17848EDDEEC8}"/>
              </a:ext>
            </a:extLst>
          </p:cNvPr>
          <p:cNvSpPr/>
          <p:nvPr/>
        </p:nvSpPr>
        <p:spPr>
          <a:xfrm rot="5400000">
            <a:off x="10689776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圖片 9" descr="一張含有 文字, 螢幕擷取畫面, 圖表, 圓形 的圖片&#10;&#10;自動產生的描述">
            <a:extLst>
              <a:ext uri="{FF2B5EF4-FFF2-40B4-BE49-F238E27FC236}">
                <a16:creationId xmlns:a16="http://schemas.microsoft.com/office/drawing/2014/main" id="{0151EA35-3721-72A6-5EE0-8FB11FE5B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901" y="828608"/>
            <a:ext cx="7917381" cy="56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主題模型</a:t>
              </a:r>
              <a:endParaRPr lang="zh-CN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3.3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3: </a:t>
            </a: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疫情影響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F3628F4F-CE80-CE38-859C-6C2B5A4842D8}"/>
              </a:ext>
            </a:extLst>
          </p:cNvPr>
          <p:cNvSpPr/>
          <p:nvPr/>
        </p:nvSpPr>
        <p:spPr>
          <a:xfrm>
            <a:off x="3317934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4A5C716F-B28A-6BEE-3928-AF19802BC25B}"/>
              </a:ext>
            </a:extLst>
          </p:cNvPr>
          <p:cNvSpPr/>
          <p:nvPr/>
        </p:nvSpPr>
        <p:spPr>
          <a:xfrm rot="10800000">
            <a:off x="10689776" y="5698014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EA11911C-17D1-4D0C-47B0-A4A89A0E7E57}"/>
              </a:ext>
            </a:extLst>
          </p:cNvPr>
          <p:cNvSpPr/>
          <p:nvPr/>
        </p:nvSpPr>
        <p:spPr>
          <a:xfrm rot="16200000">
            <a:off x="3317933" y="5706723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849524BD-9AAD-2E9E-5C09-17848EDDEEC8}"/>
              </a:ext>
            </a:extLst>
          </p:cNvPr>
          <p:cNvSpPr/>
          <p:nvPr/>
        </p:nvSpPr>
        <p:spPr>
          <a:xfrm rot="5400000">
            <a:off x="10689776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圖片 8" descr="一張含有 文字, 螢幕擷取畫面, 圖表, 圓形 的圖片&#10;&#10;自動產生的描述">
            <a:extLst>
              <a:ext uri="{FF2B5EF4-FFF2-40B4-BE49-F238E27FC236}">
                <a16:creationId xmlns:a16="http://schemas.microsoft.com/office/drawing/2014/main" id="{5A1BF41C-F891-9E62-D84D-7EE221898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322" y="846186"/>
            <a:ext cx="7922960" cy="55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主題模型</a:t>
              </a:r>
              <a:endParaRPr lang="zh-CN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3.3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4: </a:t>
            </a: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特色小吃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F3628F4F-CE80-CE38-859C-6C2B5A4842D8}"/>
              </a:ext>
            </a:extLst>
          </p:cNvPr>
          <p:cNvSpPr/>
          <p:nvPr/>
        </p:nvSpPr>
        <p:spPr>
          <a:xfrm>
            <a:off x="3317934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4A5C716F-B28A-6BEE-3928-AF19802BC25B}"/>
              </a:ext>
            </a:extLst>
          </p:cNvPr>
          <p:cNvSpPr/>
          <p:nvPr/>
        </p:nvSpPr>
        <p:spPr>
          <a:xfrm rot="10800000">
            <a:off x="10689776" y="5517643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EA11911C-17D1-4D0C-47B0-A4A89A0E7E57}"/>
              </a:ext>
            </a:extLst>
          </p:cNvPr>
          <p:cNvSpPr/>
          <p:nvPr/>
        </p:nvSpPr>
        <p:spPr>
          <a:xfrm rot="16200000">
            <a:off x="3317933" y="5517644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849524BD-9AAD-2E9E-5C09-17848EDDEEC8}"/>
              </a:ext>
            </a:extLst>
          </p:cNvPr>
          <p:cNvSpPr/>
          <p:nvPr/>
        </p:nvSpPr>
        <p:spPr>
          <a:xfrm rot="5400000">
            <a:off x="10689776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圖片 9" descr="一張含有 文字, 螢幕擷取畫面, 圖表, 圓形 的圖片&#10;&#10;自動產生的描述">
            <a:extLst>
              <a:ext uri="{FF2B5EF4-FFF2-40B4-BE49-F238E27FC236}">
                <a16:creationId xmlns:a16="http://schemas.microsoft.com/office/drawing/2014/main" id="{4C4C2B63-E019-5DD7-C63C-E8E1730FA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031" y="844912"/>
            <a:ext cx="7904234" cy="53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主題模型</a:t>
              </a:r>
              <a:endParaRPr lang="zh-CN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3.3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5: </a:t>
            </a: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美食地圖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F3628F4F-CE80-CE38-859C-6C2B5A4842D8}"/>
              </a:ext>
            </a:extLst>
          </p:cNvPr>
          <p:cNvSpPr/>
          <p:nvPr/>
        </p:nvSpPr>
        <p:spPr>
          <a:xfrm>
            <a:off x="3317934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4A5C716F-B28A-6BEE-3928-AF19802BC25B}"/>
              </a:ext>
            </a:extLst>
          </p:cNvPr>
          <p:cNvSpPr/>
          <p:nvPr/>
        </p:nvSpPr>
        <p:spPr>
          <a:xfrm rot="10800000">
            <a:off x="10689776" y="5500225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EA11911C-17D1-4D0C-47B0-A4A89A0E7E57}"/>
              </a:ext>
            </a:extLst>
          </p:cNvPr>
          <p:cNvSpPr/>
          <p:nvPr/>
        </p:nvSpPr>
        <p:spPr>
          <a:xfrm rot="16200000">
            <a:off x="3317933" y="5500226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849524BD-9AAD-2E9E-5C09-17848EDDEEC8}"/>
              </a:ext>
            </a:extLst>
          </p:cNvPr>
          <p:cNvSpPr/>
          <p:nvPr/>
        </p:nvSpPr>
        <p:spPr>
          <a:xfrm rot="5400000">
            <a:off x="10689776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圖片 8" descr="一張含有 文字, 螢幕擷取畫面, 圖表, 圓形 的圖片&#10;&#10;自動產生的描述">
            <a:extLst>
              <a:ext uri="{FF2B5EF4-FFF2-40B4-BE49-F238E27FC236}">
                <a16:creationId xmlns:a16="http://schemas.microsoft.com/office/drawing/2014/main" id="{CF088ABD-CC44-7E1F-0836-9918F7328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175" y="833577"/>
            <a:ext cx="7912107" cy="5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LDA</a:t>
              </a:r>
              <a:r>
                <a:rPr lang="zh-TW" altLang="en-US" sz="20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主題模型</a:t>
              </a:r>
              <a:endParaRPr lang="zh-CN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3.3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關鍵字與分類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F3628F4F-CE80-CE38-859C-6C2B5A4842D8}"/>
              </a:ext>
            </a:extLst>
          </p:cNvPr>
          <p:cNvSpPr/>
          <p:nvPr/>
        </p:nvSpPr>
        <p:spPr>
          <a:xfrm>
            <a:off x="3317934" y="732339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4A5C716F-B28A-6BEE-3928-AF19802BC25B}"/>
              </a:ext>
            </a:extLst>
          </p:cNvPr>
          <p:cNvSpPr/>
          <p:nvPr/>
        </p:nvSpPr>
        <p:spPr>
          <a:xfrm rot="10800000">
            <a:off x="10829522" y="1912735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EA11911C-17D1-4D0C-47B0-A4A89A0E7E57}"/>
              </a:ext>
            </a:extLst>
          </p:cNvPr>
          <p:cNvSpPr/>
          <p:nvPr/>
        </p:nvSpPr>
        <p:spPr>
          <a:xfrm rot="10800000">
            <a:off x="10829522" y="4973751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849524BD-9AAD-2E9E-5C09-17848EDDEEC8}"/>
              </a:ext>
            </a:extLst>
          </p:cNvPr>
          <p:cNvSpPr/>
          <p:nvPr/>
        </p:nvSpPr>
        <p:spPr>
          <a:xfrm>
            <a:off x="3317933" y="2935098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圖片 8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BD157AD9-9852-AF7C-4838-39CDA69A3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030" y="828608"/>
            <a:ext cx="8049495" cy="1755073"/>
          </a:xfrm>
          <a:prstGeom prst="rect">
            <a:avLst/>
          </a:prstGeom>
        </p:spPr>
      </p:pic>
      <p:pic>
        <p:nvPicPr>
          <p:cNvPr id="19" name="圖片 18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459F249D-3F1B-82CA-2CB6-A617CFB7E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1030" y="3249094"/>
            <a:ext cx="7961831" cy="22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5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4148" y="1151022"/>
            <a:ext cx="9983705" cy="4555956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96005" y="2468105"/>
            <a:ext cx="8391847" cy="192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92282" y="2643721"/>
            <a:ext cx="6833528" cy="1569660"/>
            <a:chOff x="2469419" y="2186857"/>
            <a:chExt cx="2662526" cy="611582"/>
          </a:xfrm>
        </p:grpSpPr>
        <p:sp>
          <p:nvSpPr>
            <p:cNvPr id="7" name="文本框 6"/>
            <p:cNvSpPr txBox="1"/>
            <p:nvPr/>
          </p:nvSpPr>
          <p:spPr>
            <a:xfrm>
              <a:off x="2651892" y="2186857"/>
              <a:ext cx="2480053" cy="611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視覺化分析結果</a:t>
              </a:r>
              <a:endParaRPr lang="en-US" altLang="zh-TW" sz="4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4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與解釋</a:t>
              </a:r>
            </a:p>
          </p:txBody>
        </p:sp>
        <p:sp>
          <p:nvSpPr>
            <p:cNvPr id="12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48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04</a:t>
              </a:r>
              <a:endParaRPr lang="zh-CN" altLang="en-US" sz="48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236650" y="3074608"/>
            <a:ext cx="3409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 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主題與發文者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4.2 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發文者與回文者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59"/>
    </mc:Choice>
    <mc:Fallback xmlns="">
      <p:transition advTm="23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4148" y="1151022"/>
            <a:ext cx="9983705" cy="4555956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52864" y="1597814"/>
            <a:ext cx="8486273" cy="3662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74299" y="389102"/>
            <a:ext cx="3570208" cy="83099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Helvetica" panose="020B0604020202030204" pitchFamily="34" charset="0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69419" y="2198961"/>
            <a:ext cx="3327428" cy="568325"/>
            <a:chOff x="2469419" y="2198961"/>
            <a:chExt cx="3327428" cy="568325"/>
          </a:xfrm>
        </p:grpSpPr>
        <p:sp>
          <p:nvSpPr>
            <p:cNvPr id="7" name="文本框 6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動機和分析目的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任意多边形 26"/>
            <p:cNvSpPr/>
            <p:nvPr>
              <p:custDataLst>
                <p:tags r:id="rId9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01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71069" y="2198961"/>
            <a:ext cx="3327428" cy="568325"/>
            <a:chOff x="2469419" y="2198961"/>
            <a:chExt cx="3327428" cy="568325"/>
          </a:xfrm>
        </p:grpSpPr>
        <p:sp>
          <p:nvSpPr>
            <p:cNvPr id="15" name="文本框 14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資料集描述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任意多边形 26"/>
            <p:cNvSpPr/>
            <p:nvPr>
              <p:custDataLst>
                <p:tags r:id="rId7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02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8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469419" y="3193257"/>
            <a:ext cx="3327428" cy="568325"/>
            <a:chOff x="2469419" y="2198961"/>
            <a:chExt cx="3327428" cy="568325"/>
          </a:xfrm>
        </p:grpSpPr>
        <p:sp>
          <p:nvSpPr>
            <p:cNvPr id="19" name="文本框 18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任意多边形 26"/>
            <p:cNvSpPr/>
            <p:nvPr>
              <p:custDataLst>
                <p:tags r:id="rId5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6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71069" y="3193257"/>
            <a:ext cx="3327428" cy="999212"/>
            <a:chOff x="2469419" y="2198961"/>
            <a:chExt cx="3327428" cy="999212"/>
          </a:xfrm>
        </p:grpSpPr>
        <p:sp>
          <p:nvSpPr>
            <p:cNvPr id="23" name="文本框 22"/>
            <p:cNvSpPr txBox="1"/>
            <p:nvPr/>
          </p:nvSpPr>
          <p:spPr>
            <a:xfrm>
              <a:off x="3032982" y="2244066"/>
              <a:ext cx="2763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視覺化分析結果與解釋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任意多边形 26"/>
            <p:cNvSpPr/>
            <p:nvPr>
              <p:custDataLst>
                <p:tags r:id="rId3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04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4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17">
            <a:extLst>
              <a:ext uri="{FF2B5EF4-FFF2-40B4-BE49-F238E27FC236}">
                <a16:creationId xmlns:a16="http://schemas.microsoft.com/office/drawing/2014/main" id="{416E60E2-A5E9-B6FD-A411-5ACAF2A33959}"/>
              </a:ext>
            </a:extLst>
          </p:cNvPr>
          <p:cNvGrpSpPr/>
          <p:nvPr/>
        </p:nvGrpSpPr>
        <p:grpSpPr>
          <a:xfrm>
            <a:off x="2469419" y="4226722"/>
            <a:ext cx="3327428" cy="568325"/>
            <a:chOff x="2469419" y="2198961"/>
            <a:chExt cx="3327428" cy="568325"/>
          </a:xfrm>
        </p:grpSpPr>
        <p:sp>
          <p:nvSpPr>
            <p:cNvPr id="9" name="文本框 18">
              <a:extLst>
                <a:ext uri="{FF2B5EF4-FFF2-40B4-BE49-F238E27FC236}">
                  <a16:creationId xmlns:a16="http://schemas.microsoft.com/office/drawing/2014/main" id="{25BF9194-E9B0-725A-D323-2C7E99FA7616}"/>
                </a:ext>
              </a:extLst>
            </p:cNvPr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任意多边形 26">
              <a:extLst>
                <a:ext uri="{FF2B5EF4-FFF2-40B4-BE49-F238E27FC236}">
                  <a16:creationId xmlns:a16="http://schemas.microsoft.com/office/drawing/2014/main" id="{F68D37F8-1516-0BBF-C76A-8C021EAB615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05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E15E930-39B2-5748-7058-2710C568A32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52"/>
    </mc:Choice>
    <mc:Fallback xmlns="">
      <p:transition advTm="39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6151" y="215178"/>
            <a:ext cx="4863353" cy="568325"/>
            <a:chOff x="2469419" y="2198961"/>
            <a:chExt cx="4863353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4299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Helvetica" panose="020B0604020202030204" pitchFamily="34" charset="0"/>
                  <a:ea typeface=".黑体-韩语" panose="020B0604000101010104" pitchFamily="34" charset="-122"/>
                </a:rPr>
                <a:t>視覺化分析結果與解釋</a:t>
              </a:r>
              <a:endParaRPr lang="zh-CN" altLang="en-US" sz="2800" b="1" dirty="0">
                <a:solidFill>
                  <a:schemeClr val="accent2"/>
                </a:solidFill>
                <a:latin typeface="Helvetica" panose="020B0604020202030204" pitchFamily="34" charset="0"/>
                <a:ea typeface=".黑体-韩语" panose="020B0604000101010104" pitchFamily="34" charset="-122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2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.黑体-韩语" panose="020B0604000101010104" pitchFamily="34" charset="-122"/>
                </a:rPr>
                <a:t>04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.黑体-韩语" panose="020B0604000101010104" pitchFamily="34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.黑体-韩语" panose="020B06040001010101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068" y="1596325"/>
            <a:ext cx="3031017" cy="4347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04" y="3835027"/>
            <a:ext cx="3162860" cy="21085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89" y="1596325"/>
            <a:ext cx="4836860" cy="317742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59489" y="4912963"/>
            <a:ext cx="4836860" cy="1030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  <a:ea typeface=".黑体-韩语" panose="020B0604000101010104" pitchFamily="34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5C1F7FE-4A49-8EBB-50E8-E95D3C94980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3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2865" y="759835"/>
            <a:ext cx="8276406" cy="602025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245171" y="2108858"/>
            <a:ext cx="23873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主題與發文者之社會網路關係圖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MH_Other_1">
            <a:extLst>
              <a:ext uri="{FF2B5EF4-FFF2-40B4-BE49-F238E27FC236}">
                <a16:creationId xmlns:a16="http://schemas.microsoft.com/office/drawing/2014/main" id="{E0AE71A2-5F9D-8B00-2D9E-AE344BA2546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45171" y="1285139"/>
            <a:ext cx="663575" cy="669925"/>
          </a:xfrm>
          <a:prstGeom prst="ellipse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ysDot"/>
            <a:miter lim="800000"/>
          </a:ln>
          <a:effectLst/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altLang="zh-CN" sz="2000" kern="0" dirty="0">
                <a:solidFill>
                  <a:prstClr val="white"/>
                </a:solidFill>
                <a:latin typeface="Helvetica" panose="020B0604020202030204" pitchFamily="34" charset="0"/>
              </a:rPr>
              <a:t>4.1</a:t>
            </a:r>
            <a:endParaRPr lang="zh-CN" altLang="en-US" sz="2000" kern="0" dirty="0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95"/>
    </mc:Choice>
    <mc:Fallback xmlns="">
      <p:transition advTm="509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4CC6054-BACA-C844-CDD2-3526FEACC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3900" y="567828"/>
            <a:ext cx="7279350" cy="616486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6151" y="215178"/>
            <a:ext cx="4468840" cy="568325"/>
            <a:chOff x="2469419" y="2198961"/>
            <a:chExt cx="4468840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3905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視覺化分析結果與解釋</a:t>
              </a:r>
            </a:p>
          </p:txBody>
        </p:sp>
        <p:sp>
          <p:nvSpPr>
            <p:cNvPr id="4" name="任意多边形 26"/>
            <p:cNvSpPr/>
            <p:nvPr>
              <p:custDataLst>
                <p:tags r:id="rId3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04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8704159" y="521893"/>
            <a:ext cx="2652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發文者與回文者</a:t>
            </a:r>
            <a:endParaRPr lang="en-US" altLang="zh-TW" sz="24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之社會網路關係圖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" name="MH_Other_1"/>
          <p:cNvSpPr/>
          <p:nvPr>
            <p:custDataLst>
              <p:tags r:id="rId1"/>
            </p:custDataLst>
          </p:nvPr>
        </p:nvSpPr>
        <p:spPr>
          <a:xfrm>
            <a:off x="2997250" y="4569422"/>
            <a:ext cx="663575" cy="669925"/>
          </a:xfrm>
          <a:prstGeom prst="ellipse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ysDot"/>
            <a:miter lim="800000"/>
          </a:ln>
          <a:effectLst/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altLang="zh-CN" sz="2000" kern="0" dirty="0">
                <a:solidFill>
                  <a:prstClr val="white"/>
                </a:solidFill>
                <a:latin typeface="Helvetica" panose="020B0604020202030204" pitchFamily="34" charset="0"/>
              </a:rPr>
              <a:t>4.2</a:t>
            </a:r>
            <a:endParaRPr lang="zh-CN" altLang="en-US" sz="2000" kern="0" dirty="0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7" name="MH_Title_1"/>
          <p:cNvSpPr/>
          <p:nvPr>
            <p:custDataLst>
              <p:tags r:id="rId2"/>
            </p:custDataLst>
          </p:nvPr>
        </p:nvSpPr>
        <p:spPr>
          <a:xfrm>
            <a:off x="895426" y="2396135"/>
            <a:ext cx="2508250" cy="2508250"/>
          </a:xfrm>
          <a:prstGeom prst="ellipse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ysDot"/>
            <a:miter lim="800000"/>
          </a:ln>
          <a:effectLst/>
        </p:spPr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kern="0" dirty="0">
                <a:solidFill>
                  <a:prstClr val="white"/>
                </a:solidFill>
                <a:latin typeface="Helvetica" panose="020B0604020202030204" pitchFamily="34" charset="0"/>
              </a:rPr>
              <a:t>by</a:t>
            </a:r>
          </a:p>
          <a:p>
            <a:pPr algn="ctr">
              <a:defRPr/>
            </a:pPr>
            <a:r>
              <a:rPr lang="en-US" altLang="zh-CN" sz="4000" b="1" kern="0" dirty="0">
                <a:solidFill>
                  <a:prstClr val="white"/>
                </a:solidFill>
                <a:latin typeface="Helvetica" panose="020B0604020202030204" pitchFamily="34" charset="0"/>
              </a:rPr>
              <a:t>Gephi</a:t>
            </a:r>
            <a:endParaRPr lang="zh-CN" altLang="en-US" sz="4000" b="1" kern="0" dirty="0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85"/>
    </mc:Choice>
    <mc:Fallback xmlns="">
      <p:transition advTm="418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4148" y="1151022"/>
            <a:ext cx="9983705" cy="4555956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96006" y="2468105"/>
            <a:ext cx="8391847" cy="192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92282" y="2674789"/>
            <a:ext cx="6833528" cy="1458639"/>
            <a:chOff x="2469419" y="2198961"/>
            <a:chExt cx="2662526" cy="568325"/>
          </a:xfrm>
        </p:grpSpPr>
        <p:sp>
          <p:nvSpPr>
            <p:cNvPr id="7" name="文本框 6"/>
            <p:cNvSpPr txBox="1"/>
            <p:nvPr/>
          </p:nvSpPr>
          <p:spPr>
            <a:xfrm>
              <a:off x="2651892" y="2315893"/>
              <a:ext cx="2480053" cy="32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4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48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05</a:t>
              </a:r>
              <a:endParaRPr lang="zh-CN" altLang="en-US" sz="48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50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59"/>
    </mc:Choice>
    <mc:Fallback xmlns="">
      <p:transition advTm="235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317357"/>
            <a:ext cx="12192000" cy="5540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615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05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357"/>
            <a:ext cx="8310964" cy="55406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36326" y="2707886"/>
            <a:ext cx="26970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主題模型可以從文本中提取出潛在的主題，自動分類並識別主題，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本組透過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設定五個主題，透過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快速識別並掌握包括</a:t>
            </a:r>
            <a:r>
              <a:rPr lang="zh-TW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餐廳情報、美食新聞、疫情影響、特色小吃、美食地圖等五大主題分支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，分類五群為混淆度最低，且各群無重疊，因此本組認為分五群為最佳數字。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69549" y="2156959"/>
            <a:ext cx="276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主題模型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42"/>
    </mc:Choice>
    <mc:Fallback xmlns="">
      <p:transition advTm="304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6151" y="2154264"/>
            <a:ext cx="11845849" cy="3068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4615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05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49" y="1212742"/>
            <a:ext cx="3525865" cy="5288798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9" name="矩形 8"/>
          <p:cNvSpPr/>
          <p:nvPr/>
        </p:nvSpPr>
        <p:spPr>
          <a:xfrm>
            <a:off x="746200" y="2920224"/>
            <a:ext cx="63251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Gephi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進行視覺化分析。發現部分帳號具有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Betweenness Centrality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特質，連結不同主題特質，扮演重要節點角色。</a:t>
            </a:r>
          </a:p>
          <a:p>
            <a:endParaRPr lang="zh-TW" altLang="en-US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另發現多數帳號多屬對單一主題有興趣。 </a:t>
            </a:r>
          </a:p>
          <a:p>
            <a:endParaRPr lang="zh-TW" altLang="en-US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透過分析和研究社會網路關係圖，我們可以揭示人與人之間的互動模式、社交群體的形成、資訊流動的路徑等，從而瞭解社交系統的運作和影響。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6201" y="2275634"/>
            <a:ext cx="276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Helvetica" panose="020B0604020202030204" pitchFamily="34" charset="0"/>
              </a:rPr>
              <a:t>Gephi</a:t>
            </a:r>
            <a:endParaRPr lang="zh-CN" altLang="en-US" sz="28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27"/>
    </mc:Choice>
    <mc:Fallback xmlns="">
      <p:transition advTm="432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4148" y="1151022"/>
            <a:ext cx="9983705" cy="4555956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25053" y="1631521"/>
            <a:ext cx="8486273" cy="3662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3678" y="2084502"/>
            <a:ext cx="5656677" cy="1200329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Helvetica" panose="020B0604020202030204" pitchFamily="34" charset="0"/>
              </a:rPr>
              <a:t>THANK YOU</a:t>
            </a:r>
            <a:endParaRPr lang="zh-CN" altLang="en-US" sz="72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21776" y="3476201"/>
            <a:ext cx="634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N104220009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周嵩智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CN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N104220010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吳尚蓉</a:t>
            </a:r>
          </a:p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N104220024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林素芬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CN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N104220026</a:t>
            </a: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陳嬿雅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93897" y="4385047"/>
            <a:ext cx="2404203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2"/>
                </a:solidFill>
                <a:latin typeface="Helvetica" panose="020B0604020202030204" pitchFamily="34" charset="0"/>
              </a:rPr>
              <a:t>Team #22</a:t>
            </a:r>
            <a:endParaRPr lang="zh-CN" altLang="en-US" sz="2800" b="1" dirty="0">
              <a:solidFill>
                <a:schemeClr val="accent2"/>
              </a:solidFill>
              <a:latin typeface="Helvetica" panose="020B060402020203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35126" y="4646657"/>
            <a:ext cx="148980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667068" y="4646657"/>
            <a:ext cx="148980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08"/>
    </mc:Choice>
    <mc:Fallback xmlns="">
      <p:transition advTm="380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4148" y="1151022"/>
            <a:ext cx="9983705" cy="4555956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6006" y="2468105"/>
            <a:ext cx="8391847" cy="192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2282" y="2674789"/>
            <a:ext cx="6833528" cy="1458639"/>
            <a:chOff x="2469419" y="2198961"/>
            <a:chExt cx="2662526" cy="568325"/>
          </a:xfrm>
        </p:grpSpPr>
        <p:sp>
          <p:nvSpPr>
            <p:cNvPr id="7" name="文本框 6"/>
            <p:cNvSpPr txBox="1"/>
            <p:nvPr/>
          </p:nvSpPr>
          <p:spPr>
            <a:xfrm>
              <a:off x="2651892" y="2315893"/>
              <a:ext cx="2480053" cy="32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動機和分析目的</a:t>
              </a:r>
            </a:p>
          </p:txBody>
        </p:sp>
        <p:sp>
          <p:nvSpPr>
            <p:cNvPr id="12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48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01</a:t>
              </a:r>
              <a:endParaRPr lang="zh-CN" altLang="en-US" sz="48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93"/>
    </mc:Choice>
    <mc:Fallback xmlns="">
      <p:transition advTm="25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440480" y="2330677"/>
            <a:ext cx="5454827" cy="36586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43704" y="1166247"/>
            <a:ext cx="2743200" cy="45255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2854" y="1348352"/>
            <a:ext cx="2743200" cy="4525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615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動機和分析目的</a:t>
              </a:r>
            </a:p>
          </p:txBody>
        </p:sp>
        <p:sp>
          <p:nvSpPr>
            <p:cNvPr id="4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01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4" y="1565327"/>
            <a:ext cx="2949364" cy="44240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41669" y="2995552"/>
            <a:ext cx="50524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台灣作為一個美食文化豐富的地區，各地的小吃具有獨特的地理分布和口味特點。在台灣的 </a:t>
            </a:r>
            <a:r>
              <a:rPr lang="en-US" altLang="zh-TW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PTT </a:t>
            </a:r>
            <a:r>
              <a:rPr lang="zh-TW" altLang="en-US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美食論壇上，許多網友分享和討論他們對各類小吃的喜好和見解。然而，過去研究尚未充分利用這些寶貴的數據資源，深入探討台灣小吃的地理分布和口味特點。因此，本研究以 </a:t>
            </a:r>
            <a:r>
              <a:rPr lang="en-US" altLang="zh-TW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"</a:t>
            </a:r>
            <a:r>
              <a:rPr lang="zh-TW" altLang="en-US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社群媒體分析</a:t>
            </a:r>
            <a:r>
              <a:rPr lang="en-US" altLang="zh-TW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" </a:t>
            </a:r>
            <a:r>
              <a:rPr lang="zh-TW" altLang="en-US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課程專案報告為契機，利用 </a:t>
            </a:r>
            <a:r>
              <a:rPr lang="en-US" altLang="zh-TW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PTT </a:t>
            </a:r>
            <a:r>
              <a:rPr lang="zh-TW" altLang="en-US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美食論壇的數據，</a:t>
            </a:r>
            <a:r>
              <a:rPr lang="zh-TW" altLang="zh-TW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全面分析台灣地區的小吃感興趣進而討論的主題為何，以期提供對台灣美食文化和產業的新視角和啟示。</a:t>
            </a:r>
            <a:endParaRPr lang="zh-CN" altLang="en-US" dirty="0">
              <a:solidFill>
                <a:srgbClr val="E7E6E6">
                  <a:lumMod val="5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85961" y="2069067"/>
            <a:ext cx="27638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</a:t>
            </a:r>
            <a:r>
              <a:rPr lang="en-US" altLang="zh-TW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地方小吃</a:t>
            </a:r>
            <a:endParaRPr lang="zh-CN" altLang="en-US" sz="2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4148" y="1151022"/>
            <a:ext cx="9983705" cy="4555956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6006" y="2468105"/>
            <a:ext cx="8391847" cy="192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2282" y="2674789"/>
            <a:ext cx="6833528" cy="1458639"/>
            <a:chOff x="2469419" y="2198961"/>
            <a:chExt cx="2662526" cy="568325"/>
          </a:xfrm>
        </p:grpSpPr>
        <p:sp>
          <p:nvSpPr>
            <p:cNvPr id="7" name="文本框 6"/>
            <p:cNvSpPr txBox="1"/>
            <p:nvPr/>
          </p:nvSpPr>
          <p:spPr>
            <a:xfrm>
              <a:off x="2651892" y="2315893"/>
              <a:ext cx="2480053" cy="32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資料集描述</a:t>
              </a:r>
            </a:p>
          </p:txBody>
        </p:sp>
        <p:sp>
          <p:nvSpPr>
            <p:cNvPr id="12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48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02</a:t>
              </a:r>
              <a:endParaRPr lang="zh-CN" altLang="en-US" sz="48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46"/>
    </mc:Choice>
    <mc:Fallback xmlns="">
      <p:transition advTm="24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E8E6F5A-D558-0655-4C82-EB6CB94068AE}"/>
              </a:ext>
            </a:extLst>
          </p:cNvPr>
          <p:cNvSpPr/>
          <p:nvPr/>
        </p:nvSpPr>
        <p:spPr>
          <a:xfrm>
            <a:off x="407254" y="2693801"/>
            <a:ext cx="7585140" cy="26542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4615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資料集描述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3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02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7" name="MH_Other_6"/>
          <p:cNvSpPr/>
          <p:nvPr>
            <p:custDataLst>
              <p:tags r:id="rId1"/>
            </p:custDataLst>
          </p:nvPr>
        </p:nvSpPr>
        <p:spPr>
          <a:xfrm>
            <a:off x="7876458" y="2057984"/>
            <a:ext cx="395288" cy="265113"/>
          </a:xfrm>
          <a:custGeom>
            <a:avLst/>
            <a:gdLst/>
            <a:ahLst/>
            <a:cxnLst/>
            <a:rect l="l" t="t" r="r" b="b"/>
            <a:pathLst>
              <a:path w="232916" h="156269">
                <a:moveTo>
                  <a:pt x="175617" y="0"/>
                </a:moveTo>
                <a:cubicBezTo>
                  <a:pt x="189508" y="0"/>
                  <a:pt x="196453" y="5457"/>
                  <a:pt x="196453" y="16371"/>
                </a:cubicBezTo>
                <a:cubicBezTo>
                  <a:pt x="196453" y="26789"/>
                  <a:pt x="190252" y="44896"/>
                  <a:pt x="177850" y="70693"/>
                </a:cubicBezTo>
                <a:cubicBezTo>
                  <a:pt x="182811" y="68212"/>
                  <a:pt x="189012" y="66972"/>
                  <a:pt x="196453" y="66972"/>
                </a:cubicBezTo>
                <a:cubicBezTo>
                  <a:pt x="206871" y="66972"/>
                  <a:pt x="215553" y="70941"/>
                  <a:pt x="222498" y="78878"/>
                </a:cubicBezTo>
                <a:cubicBezTo>
                  <a:pt x="229443" y="87312"/>
                  <a:pt x="232916" y="96986"/>
                  <a:pt x="232916" y="107900"/>
                </a:cubicBezTo>
                <a:cubicBezTo>
                  <a:pt x="232916" y="140146"/>
                  <a:pt x="216049" y="156269"/>
                  <a:pt x="182315" y="156269"/>
                </a:cubicBezTo>
                <a:cubicBezTo>
                  <a:pt x="163959" y="156269"/>
                  <a:pt x="149820" y="149572"/>
                  <a:pt x="139899" y="136177"/>
                </a:cubicBezTo>
                <a:cubicBezTo>
                  <a:pt x="130473" y="124271"/>
                  <a:pt x="125760" y="109140"/>
                  <a:pt x="125760" y="90785"/>
                </a:cubicBezTo>
                <a:cubicBezTo>
                  <a:pt x="125760" y="64988"/>
                  <a:pt x="132457" y="42168"/>
                  <a:pt x="145852" y="22324"/>
                </a:cubicBezTo>
                <a:cubicBezTo>
                  <a:pt x="155773" y="7441"/>
                  <a:pt x="165695" y="0"/>
                  <a:pt x="175617" y="0"/>
                </a:cubicBezTo>
                <a:close/>
                <a:moveTo>
                  <a:pt x="49858" y="0"/>
                </a:moveTo>
                <a:cubicBezTo>
                  <a:pt x="63748" y="0"/>
                  <a:pt x="70694" y="5457"/>
                  <a:pt x="70694" y="16371"/>
                </a:cubicBezTo>
                <a:cubicBezTo>
                  <a:pt x="70694" y="26789"/>
                  <a:pt x="64492" y="44896"/>
                  <a:pt x="52090" y="70693"/>
                </a:cubicBezTo>
                <a:cubicBezTo>
                  <a:pt x="57051" y="68212"/>
                  <a:pt x="63252" y="66972"/>
                  <a:pt x="70694" y="66972"/>
                </a:cubicBezTo>
                <a:cubicBezTo>
                  <a:pt x="81111" y="66972"/>
                  <a:pt x="89545" y="70941"/>
                  <a:pt x="95994" y="78878"/>
                </a:cubicBezTo>
                <a:cubicBezTo>
                  <a:pt x="103436" y="87312"/>
                  <a:pt x="107156" y="96986"/>
                  <a:pt x="107156" y="107900"/>
                </a:cubicBezTo>
                <a:cubicBezTo>
                  <a:pt x="107156" y="140146"/>
                  <a:pt x="90289" y="156269"/>
                  <a:pt x="56555" y="156269"/>
                </a:cubicBezTo>
                <a:cubicBezTo>
                  <a:pt x="38199" y="156269"/>
                  <a:pt x="24061" y="149572"/>
                  <a:pt x="14139" y="136177"/>
                </a:cubicBezTo>
                <a:cubicBezTo>
                  <a:pt x="4713" y="124271"/>
                  <a:pt x="0" y="109140"/>
                  <a:pt x="0" y="90785"/>
                </a:cubicBezTo>
                <a:cubicBezTo>
                  <a:pt x="0" y="64988"/>
                  <a:pt x="6697" y="42168"/>
                  <a:pt x="20092" y="22324"/>
                </a:cubicBezTo>
                <a:cubicBezTo>
                  <a:pt x="30014" y="7441"/>
                  <a:pt x="39936" y="0"/>
                  <a:pt x="498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/>
          <a:lstStyle/>
          <a:p>
            <a:pPr algn="just">
              <a:lnSpc>
                <a:spcPct val="130000"/>
              </a:lnSpc>
              <a:defRPr/>
            </a:pPr>
            <a:endParaRPr lang="en-US" altLang="zh-CN" sz="6000">
              <a:solidFill>
                <a:schemeClr val="tx1">
                  <a:lumMod val="50000"/>
                  <a:lumOff val="50000"/>
                </a:schemeClr>
              </a:solidFill>
              <a:cs typeface="Verdana" panose="020B0604030504040204" pitchFamily="34" charset="0"/>
            </a:endParaRPr>
          </a:p>
        </p:txBody>
      </p:sp>
      <p:sp>
        <p:nvSpPr>
          <p:cNvPr id="18" name="MH_Other_7"/>
          <p:cNvSpPr/>
          <p:nvPr>
            <p:custDataLst>
              <p:tags r:id="rId2"/>
            </p:custDataLst>
          </p:nvPr>
        </p:nvSpPr>
        <p:spPr>
          <a:xfrm flipH="1">
            <a:off x="11444701" y="5185419"/>
            <a:ext cx="395288" cy="263123"/>
          </a:xfrm>
          <a:custGeom>
            <a:avLst/>
            <a:gdLst/>
            <a:ahLst/>
            <a:cxnLst/>
            <a:rect l="l" t="t" r="r" b="b"/>
            <a:pathLst>
              <a:path w="232916" h="156269">
                <a:moveTo>
                  <a:pt x="175617" y="0"/>
                </a:moveTo>
                <a:cubicBezTo>
                  <a:pt x="189508" y="0"/>
                  <a:pt x="196453" y="5457"/>
                  <a:pt x="196453" y="16371"/>
                </a:cubicBezTo>
                <a:cubicBezTo>
                  <a:pt x="196453" y="26789"/>
                  <a:pt x="190252" y="44896"/>
                  <a:pt x="177850" y="70693"/>
                </a:cubicBezTo>
                <a:cubicBezTo>
                  <a:pt x="182811" y="68212"/>
                  <a:pt x="189012" y="66972"/>
                  <a:pt x="196453" y="66972"/>
                </a:cubicBezTo>
                <a:cubicBezTo>
                  <a:pt x="206871" y="66972"/>
                  <a:pt x="215553" y="70941"/>
                  <a:pt x="222498" y="78878"/>
                </a:cubicBezTo>
                <a:cubicBezTo>
                  <a:pt x="229443" y="87312"/>
                  <a:pt x="232916" y="96986"/>
                  <a:pt x="232916" y="107900"/>
                </a:cubicBezTo>
                <a:cubicBezTo>
                  <a:pt x="232916" y="140146"/>
                  <a:pt x="216049" y="156269"/>
                  <a:pt x="182315" y="156269"/>
                </a:cubicBezTo>
                <a:cubicBezTo>
                  <a:pt x="163959" y="156269"/>
                  <a:pt x="149820" y="149572"/>
                  <a:pt x="139899" y="136177"/>
                </a:cubicBezTo>
                <a:cubicBezTo>
                  <a:pt x="130473" y="124271"/>
                  <a:pt x="125760" y="109140"/>
                  <a:pt x="125760" y="90785"/>
                </a:cubicBezTo>
                <a:cubicBezTo>
                  <a:pt x="125760" y="64988"/>
                  <a:pt x="132457" y="42168"/>
                  <a:pt x="145852" y="22324"/>
                </a:cubicBezTo>
                <a:cubicBezTo>
                  <a:pt x="155773" y="7441"/>
                  <a:pt x="165695" y="0"/>
                  <a:pt x="175617" y="0"/>
                </a:cubicBezTo>
                <a:close/>
                <a:moveTo>
                  <a:pt x="49858" y="0"/>
                </a:moveTo>
                <a:cubicBezTo>
                  <a:pt x="63748" y="0"/>
                  <a:pt x="70694" y="5457"/>
                  <a:pt x="70694" y="16371"/>
                </a:cubicBezTo>
                <a:cubicBezTo>
                  <a:pt x="70694" y="26789"/>
                  <a:pt x="64492" y="44896"/>
                  <a:pt x="52090" y="70693"/>
                </a:cubicBezTo>
                <a:cubicBezTo>
                  <a:pt x="57051" y="68212"/>
                  <a:pt x="63252" y="66972"/>
                  <a:pt x="70694" y="66972"/>
                </a:cubicBezTo>
                <a:cubicBezTo>
                  <a:pt x="81111" y="66972"/>
                  <a:pt x="89545" y="70941"/>
                  <a:pt x="95994" y="78878"/>
                </a:cubicBezTo>
                <a:cubicBezTo>
                  <a:pt x="103436" y="87312"/>
                  <a:pt x="107156" y="96986"/>
                  <a:pt x="107156" y="107900"/>
                </a:cubicBezTo>
                <a:cubicBezTo>
                  <a:pt x="107156" y="140146"/>
                  <a:pt x="90289" y="156269"/>
                  <a:pt x="56555" y="156269"/>
                </a:cubicBezTo>
                <a:cubicBezTo>
                  <a:pt x="38199" y="156269"/>
                  <a:pt x="24061" y="149572"/>
                  <a:pt x="14139" y="136177"/>
                </a:cubicBezTo>
                <a:cubicBezTo>
                  <a:pt x="4713" y="124271"/>
                  <a:pt x="0" y="109140"/>
                  <a:pt x="0" y="90785"/>
                </a:cubicBezTo>
                <a:cubicBezTo>
                  <a:pt x="0" y="64988"/>
                  <a:pt x="6697" y="42168"/>
                  <a:pt x="20092" y="22324"/>
                </a:cubicBezTo>
                <a:cubicBezTo>
                  <a:pt x="30014" y="7441"/>
                  <a:pt x="39936" y="0"/>
                  <a:pt x="498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/>
          <a:lstStyle/>
          <a:p>
            <a:pPr algn="just">
              <a:lnSpc>
                <a:spcPct val="130000"/>
              </a:lnSpc>
              <a:defRPr/>
            </a:pPr>
            <a:endParaRPr lang="en-US" altLang="zh-CN" sz="6000">
              <a:solidFill>
                <a:schemeClr val="tx1">
                  <a:lumMod val="50000"/>
                  <a:lumOff val="50000"/>
                </a:schemeClr>
              </a:solidFill>
              <a:cs typeface="Verdana" panose="020B060403050404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849" y="2323097"/>
            <a:ext cx="26970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資料來源</a:t>
            </a:r>
            <a:r>
              <a:rPr lang="zh-TW" altLang="en-US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：</a:t>
            </a:r>
            <a:r>
              <a:rPr lang="en-US" altLang="zh-TW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PTT</a:t>
            </a:r>
            <a:r>
              <a:rPr lang="zh-TW" altLang="en-US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美食版</a:t>
            </a:r>
            <a:r>
              <a:rPr lang="en-US" altLang="zh-TW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</a:t>
            </a:r>
            <a:r>
              <a:rPr lang="zh-TW" altLang="en-US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台中版</a:t>
            </a:r>
            <a:r>
              <a:rPr lang="en-US" altLang="zh-TW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</a:t>
            </a:r>
            <a:r>
              <a:rPr lang="zh-TW" altLang="en-US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新竹版</a:t>
            </a:r>
            <a:r>
              <a:rPr lang="en-US" altLang="zh-TW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</a:t>
            </a:r>
            <a:r>
              <a:rPr lang="zh-TW" altLang="en-US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台南版</a:t>
            </a:r>
            <a:r>
              <a:rPr lang="en-US" altLang="zh-TW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</a:t>
            </a:r>
            <a:r>
              <a:rPr lang="zh-TW" altLang="en-US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高雄版</a:t>
            </a:r>
            <a:r>
              <a:rPr lang="en-US" altLang="zh-TW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</a:t>
            </a:r>
            <a:r>
              <a:rPr lang="zh-TW" altLang="en-US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八卦版</a:t>
            </a:r>
          </a:p>
          <a:p>
            <a:endParaRPr lang="en-US" altLang="zh-TW" sz="2000" dirty="0">
              <a:solidFill>
                <a:srgbClr val="E7E6E6">
                  <a:lumMod val="5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000" b="1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資料範圍</a:t>
            </a:r>
            <a:r>
              <a:rPr lang="zh-TW" altLang="en-US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：</a:t>
            </a:r>
            <a:r>
              <a:rPr lang="en-US" altLang="zh-TW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2022/1/1~</a:t>
            </a:r>
          </a:p>
          <a:p>
            <a:r>
              <a:rPr lang="en-US" altLang="zh-TW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    2023/5/31</a:t>
            </a:r>
          </a:p>
          <a:p>
            <a:endParaRPr lang="en-US" altLang="zh-TW" sz="2000" dirty="0">
              <a:solidFill>
                <a:srgbClr val="E7E6E6">
                  <a:lumMod val="5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r>
              <a:rPr lang="zh-TW" altLang="en-US" sz="2000" b="1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搜尋關鍵字</a:t>
            </a:r>
            <a:r>
              <a:rPr lang="zh-TW" altLang="en-US" sz="2000" dirty="0">
                <a:solidFill>
                  <a:srgbClr val="E7E6E6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：</a:t>
            </a:r>
            <a:r>
              <a:rPr lang="zh-TW" altLang="en-US" sz="2000" b="1" dirty="0">
                <a:solidFill>
                  <a:srgbClr val="E7E6E6">
                    <a:lumMod val="50000"/>
                  </a:srgbClr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小吃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429072" y="1507057"/>
            <a:ext cx="276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來源與範圍</a:t>
            </a:r>
            <a:endParaRPr lang="zh-CN" altLang="en-US" sz="2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B0367090-52BE-6C33-2103-BE0958EA9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11" y="2693802"/>
            <a:ext cx="7523961" cy="2508289"/>
          </a:xfrm>
          <a:prstGeom prst="rect">
            <a:avLst/>
          </a:prstGeom>
        </p:spPr>
      </p:pic>
      <p:sp>
        <p:nvSpPr>
          <p:cNvPr id="12" name="KSO_Shape">
            <a:extLst>
              <a:ext uri="{FF2B5EF4-FFF2-40B4-BE49-F238E27FC236}">
                <a16:creationId xmlns:a16="http://schemas.microsoft.com/office/drawing/2014/main" id="{48EBD1CA-6669-FC99-EA42-23624CF71D1B}"/>
              </a:ext>
            </a:extLst>
          </p:cNvPr>
          <p:cNvSpPr/>
          <p:nvPr/>
        </p:nvSpPr>
        <p:spPr>
          <a:xfrm>
            <a:off x="235590" y="2596251"/>
            <a:ext cx="770395" cy="77039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37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36"/>
    </mc:Choice>
    <mc:Fallback xmlns="">
      <p:transition advTm="653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4D1F2D5-4F3E-F953-6B12-9E85B64B456E}"/>
              </a:ext>
            </a:extLst>
          </p:cNvPr>
          <p:cNvSpPr/>
          <p:nvPr/>
        </p:nvSpPr>
        <p:spPr>
          <a:xfrm>
            <a:off x="4426046" y="1465894"/>
            <a:ext cx="7585140" cy="4830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96325" y="1578179"/>
            <a:ext cx="10414861" cy="4602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615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資料集描述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2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02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09714" y="1335307"/>
            <a:ext cx="3547982" cy="5088740"/>
            <a:chOff x="909714" y="1335307"/>
            <a:chExt cx="3547982" cy="50887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14" y="1335308"/>
              <a:ext cx="3547982" cy="5088739"/>
            </a:xfrm>
            <a:prstGeom prst="rect">
              <a:avLst/>
            </a:prstGeom>
          </p:spPr>
        </p:pic>
        <p:sp>
          <p:nvSpPr>
            <p:cNvPr id="10" name="MH_SubTitle_1"/>
            <p:cNvSpPr/>
            <p:nvPr>
              <p:custDataLst>
                <p:tags r:id="rId1"/>
              </p:custDataLst>
            </p:nvPr>
          </p:nvSpPr>
          <p:spPr>
            <a:xfrm>
              <a:off x="2074898" y="1335307"/>
              <a:ext cx="1217613" cy="1038682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EFEF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PTT</a:t>
              </a:r>
            </a:p>
            <a:p>
              <a:pPr algn="ctr">
                <a:defRPr/>
              </a:pPr>
              <a:r>
                <a:rPr lang="zh-TW" altLang="en-US" sz="2000" dirty="0">
                  <a:solidFill>
                    <a:srgbClr val="FEFEF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美食版</a:t>
              </a:r>
              <a:endParaRPr lang="zh-CN" altLang="en-US" sz="2000" dirty="0">
                <a:solidFill>
                  <a:srgbClr val="FEFEF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4089855374"/>
              </p:ext>
            </p:extLst>
          </p:nvPr>
        </p:nvGraphicFramePr>
        <p:xfrm>
          <a:off x="4633993" y="1797803"/>
          <a:ext cx="7191214" cy="438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DB500A4-1D9F-74EE-16DC-C6979B124757}"/>
              </a:ext>
            </a:extLst>
          </p:cNvPr>
          <p:cNvSpPr txBox="1"/>
          <p:nvPr/>
        </p:nvSpPr>
        <p:spPr>
          <a:xfrm>
            <a:off x="6177963" y="2004657"/>
            <a:ext cx="266206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爬蟲結果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5,232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</p:spTree>
    <p:extLst>
      <p:ext uri="{BB962C8B-B14F-4D97-AF65-F5344CB8AC3E}">
        <p14:creationId xmlns:p14="http://schemas.microsoft.com/office/powerpoint/2010/main" val="6241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55"/>
    </mc:Choice>
    <mc:Fallback xmlns="">
      <p:transition advTm="315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4148" y="1151022"/>
            <a:ext cx="9983705" cy="4555956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6006" y="2468105"/>
            <a:ext cx="8391847" cy="192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2282" y="2674789"/>
            <a:ext cx="6833528" cy="1458639"/>
            <a:chOff x="2469419" y="2198961"/>
            <a:chExt cx="2662526" cy="568325"/>
          </a:xfrm>
        </p:grpSpPr>
        <p:sp>
          <p:nvSpPr>
            <p:cNvPr id="7" name="文本框 6"/>
            <p:cNvSpPr txBox="1"/>
            <p:nvPr/>
          </p:nvSpPr>
          <p:spPr>
            <a:xfrm>
              <a:off x="2651892" y="2315893"/>
              <a:ext cx="2480053" cy="32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4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48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48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41819" y="2882569"/>
            <a:ext cx="3704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3.1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TARFlow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 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視覺化圖表分析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3.3 LDA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主題模型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92"/>
    </mc:Choice>
    <mc:Fallback xmlns="">
      <p:transition advTm="28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871" y="215178"/>
            <a:ext cx="3327428" cy="568325"/>
            <a:chOff x="2469419" y="2198961"/>
            <a:chExt cx="3327428" cy="568325"/>
          </a:xfrm>
        </p:grpSpPr>
        <p:sp>
          <p:nvSpPr>
            <p:cNvPr id="3" name="文本框 2"/>
            <p:cNvSpPr txBox="1"/>
            <p:nvPr/>
          </p:nvSpPr>
          <p:spPr>
            <a:xfrm>
              <a:off x="3032982" y="2244066"/>
              <a:ext cx="276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資料分析說明</a:t>
              </a:r>
              <a:endParaRPr lang="zh-CN" altLang="en-US" sz="2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任意多边形 26"/>
            <p:cNvSpPr/>
            <p:nvPr>
              <p:custDataLst>
                <p:tags r:id="rId4"/>
              </p:custDataLst>
            </p:nvPr>
          </p:nvSpPr>
          <p:spPr>
            <a:xfrm>
              <a:off x="2469419" y="2218011"/>
              <a:ext cx="549275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黑体" panose="02010609060101010101" pitchFamily="49" charset="-122"/>
                </a:rPr>
                <a:t>03</a:t>
              </a:r>
              <a:endParaRPr lang="zh-CN" altLang="en-US" sz="2000" dirty="0">
                <a:solidFill>
                  <a:srgbClr val="FFFFFF"/>
                </a:solidFill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2869469" y="2198961"/>
              <a:ext cx="16351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>
                <a:defRPr/>
              </a:pPr>
              <a:endParaRPr lang="zh-CN" altLang="en-US" sz="400">
                <a:latin typeface="Helvetica" panose="020B060402020203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803" y="1546279"/>
            <a:ext cx="1936750" cy="2160588"/>
            <a:chOff x="2116138" y="1809750"/>
            <a:chExt cx="1936750" cy="2160588"/>
          </a:xfrm>
        </p:grpSpPr>
        <p:sp>
          <p:nvSpPr>
            <p:cNvPr id="6" name="MH_Other_1"/>
            <p:cNvSpPr/>
            <p:nvPr>
              <p:custDataLst>
                <p:tags r:id="rId1"/>
              </p:custDataLst>
            </p:nvPr>
          </p:nvSpPr>
          <p:spPr>
            <a:xfrm>
              <a:off x="2563813" y="2044701"/>
              <a:ext cx="1231900" cy="1274763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 rot="588792">
              <a:off x="2116138" y="3005138"/>
              <a:ext cx="1936750" cy="965200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rgbClr val="FFFFFF"/>
                  </a:solidFill>
                  <a:latin typeface="Helvetica" panose="020B0604020202030204" pitchFamily="34" charset="0"/>
                </a:rPr>
                <a:t>TARFlow</a:t>
              </a:r>
              <a:endParaRPr lang="zh-CN" altLang="en-US" sz="2000" b="1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" name="MH_Other_2"/>
            <p:cNvSpPr/>
            <p:nvPr>
              <p:custDataLst>
                <p:tags r:id="rId3"/>
              </p:custDataLst>
            </p:nvPr>
          </p:nvSpPr>
          <p:spPr>
            <a:xfrm>
              <a:off x="2887664" y="1809750"/>
              <a:ext cx="484187" cy="484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FFFFFF"/>
                  </a:solidFill>
                  <a:latin typeface="Helvetica" panose="020B0604020202030204" pitchFamily="34" charset="0"/>
                </a:rPr>
                <a:t>3.1</a:t>
              </a:r>
              <a:endParaRPr lang="zh-CN" altLang="en-US" dirty="0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25812" y="4152861"/>
            <a:ext cx="3005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檔名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 </a:t>
            </a:r>
            <a:r>
              <a:rPr lang="en-US" altLang="zh-TW" b="1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Taiwan_Food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DDF1AE-7F41-60DB-1FB3-47B14B163DF0}"/>
              </a:ext>
            </a:extLst>
          </p:cNvPr>
          <p:cNvSpPr/>
          <p:nvPr/>
        </p:nvSpPr>
        <p:spPr>
          <a:xfrm>
            <a:off x="4308692" y="2116184"/>
            <a:ext cx="7585140" cy="36808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F9997C-9A12-4F92-A587-2CD094F32A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23" y="1463118"/>
            <a:ext cx="8340165" cy="41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0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83"/>
    </mc:Choice>
    <mc:Fallback xmlns="">
      <p:transition advTm="398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0"/>
  <p:tag name="MH_SECTIONID" val="261,262,"/>
  <p:tag name="ISPRING_PRESENTATION_TITLE" val="PowerPoint 演示文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125"/>
  <p:tag name="MH_LIBRARY" val="GRAPHIC"/>
  <p:tag name="MH_TYPE" val="Other"/>
  <p:tag name="MH_ORDER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125"/>
  <p:tag name="MH_LIBRARY" val="GRAPHIC"/>
  <p:tag name="MH_TYPE" val="Other"/>
  <p:tag name="MH_ORDER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3356"/>
  <p:tag name="MH_LIBRARY" val="GRAPHIC"/>
  <p:tag name="MH_TYPE" val="SubTitle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SubTitle"/>
  <p:tag name="MH_ORDER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11630"/>
  <p:tag name="MH_LIBRARY" val="GRAPHIC"/>
  <p:tag name="MH_TYPE" val="Other"/>
  <p:tag name="MH_ORDER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20054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20054"/>
  <p:tag name="MH_LIBRARY" val="GRAPHIC"/>
  <p:tag name="MH_TYPE" val="Other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20054"/>
  <p:tag name="MH_LIBRARY" val="GRAPHIC"/>
  <p:tag name="MH_TYPE" val="Title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任意多边形 2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03204814"/>
  <p:tag name="MH_LIBRARY" val="GRAPHIC"/>
  <p:tag name="MH_ORDER" val="Rectangle 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628</Words>
  <Application>Microsoft Office PowerPoint</Application>
  <PresentationFormat>寬螢幕</PresentationFormat>
  <Paragraphs>155</Paragraphs>
  <Slides>25</Slides>
  <Notes>25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微軟正黑體</vt:lpstr>
      <vt:lpstr>Arial</vt:lpstr>
      <vt:lpstr>Helvetica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Jessie Lin</cp:lastModifiedBy>
  <cp:revision>211</cp:revision>
  <dcterms:created xsi:type="dcterms:W3CDTF">2017-04-03T03:45:00Z</dcterms:created>
  <dcterms:modified xsi:type="dcterms:W3CDTF">2023-06-11T18:51:00Z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C8EF74A8351A427D90E5DDA494FEBF19</vt:lpwstr>
  </property>
  <property fmtid="{D5CDD505-2E9C-101B-9397-08002B2CF9AE}" pid="3" name="KSOProductBuildVer">
    <vt:lpwstr>2052-11.1.0.11045</vt:lpwstr>
  </property>
</Properties>
</file>